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8288000" cy="10287000"/>
  <p:notesSz cx="6858000" cy="9144000"/>
  <p:embeddedFontLst>
    <p:embeddedFont>
      <p:font typeface="AC Fifindrel" pitchFamily="2" charset="77"/>
      <p:regular r:id="rId10"/>
    </p:embeddedFont>
    <p:embeddedFont>
      <p:font typeface="Bobby Jones Condensed Soft" pitchFamily="2" charset="77"/>
      <p:regular r:id="rId11"/>
    </p:embeddedFont>
    <p:embeddedFont>
      <p:font typeface="Impact" panose="020B0806030902050204" pitchFamily="34" charset="0"/>
      <p:regular r:id="rId12"/>
    </p:embeddedFont>
    <p:embeddedFont>
      <p:font typeface="Porcelain" pitchFamily="2" charset="0"/>
      <p:regular r:id="rId13"/>
    </p:embeddedFont>
    <p:embeddedFont>
      <p:font typeface="Program" pitchFamily="2" charset="77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 autoAdjust="0"/>
    <p:restoredTop sz="94648" autoAdjust="0"/>
  </p:normalViewPr>
  <p:slideViewPr>
    <p:cSldViewPr>
      <p:cViewPr varScale="1">
        <p:scale>
          <a:sx n="75" d="100"/>
          <a:sy n="75" d="100"/>
        </p:scale>
        <p:origin x="424" y="1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5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6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8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7.png"/><Relationship Id="rId7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Relationship Id="rId9" Type="http://schemas.openxmlformats.org/officeDocument/2006/relationships/image" Target="../media/image19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7.png"/><Relationship Id="rId7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10" Type="http://schemas.openxmlformats.org/officeDocument/2006/relationships/image" Target="../media/image24.png"/><Relationship Id="rId4" Type="http://schemas.openxmlformats.org/officeDocument/2006/relationships/image" Target="../media/image8.svg"/><Relationship Id="rId9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7.png"/><Relationship Id="rId7" Type="http://schemas.openxmlformats.org/officeDocument/2006/relationships/image" Target="../media/image2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11" Type="http://schemas.openxmlformats.org/officeDocument/2006/relationships/image" Target="../media/image27.png"/><Relationship Id="rId5" Type="http://schemas.openxmlformats.org/officeDocument/2006/relationships/image" Target="../media/image9.png"/><Relationship Id="rId10" Type="http://schemas.openxmlformats.org/officeDocument/2006/relationships/image" Target="../media/image26.png"/><Relationship Id="rId4" Type="http://schemas.openxmlformats.org/officeDocument/2006/relationships/image" Target="../media/image8.svg"/><Relationship Id="rId9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7" Type="http://schemas.openxmlformats.org/officeDocument/2006/relationships/image" Target="../media/image3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3" name="TextBox 3"/>
          <p:cNvSpPr txBox="1"/>
          <p:nvPr/>
        </p:nvSpPr>
        <p:spPr>
          <a:xfrm>
            <a:off x="888173" y="3672759"/>
            <a:ext cx="16441591" cy="2747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51"/>
              </a:lnSpc>
            </a:pPr>
            <a:r>
              <a:rPr lang="en-US" sz="20060">
                <a:solidFill>
                  <a:srgbClr val="FF5757"/>
                </a:solidFill>
                <a:latin typeface="Program"/>
                <a:ea typeface="Program"/>
                <a:cs typeface="Program"/>
                <a:sym typeface="Program"/>
              </a:rPr>
              <a:t>BASES DE DATOS</a:t>
            </a:r>
          </a:p>
        </p:txBody>
      </p:sp>
      <p:sp>
        <p:nvSpPr>
          <p:cNvPr id="4" name="Freeform 4"/>
          <p:cNvSpPr/>
          <p:nvPr/>
        </p:nvSpPr>
        <p:spPr>
          <a:xfrm>
            <a:off x="4861135" y="647700"/>
            <a:ext cx="9154947" cy="3096037"/>
          </a:xfrm>
          <a:custGeom>
            <a:avLst/>
            <a:gdLst/>
            <a:ahLst/>
            <a:cxnLst/>
            <a:rect l="l" t="t" r="r" b="b"/>
            <a:pathLst>
              <a:path w="9154947" h="3096037">
                <a:moveTo>
                  <a:pt x="0" y="0"/>
                </a:moveTo>
                <a:lnTo>
                  <a:pt x="9154947" y="0"/>
                </a:lnTo>
                <a:lnTo>
                  <a:pt x="9154947" y="3096037"/>
                </a:lnTo>
                <a:lnTo>
                  <a:pt x="0" y="30960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5" name="Freeform 5"/>
          <p:cNvSpPr/>
          <p:nvPr/>
        </p:nvSpPr>
        <p:spPr>
          <a:xfrm rot="5400000">
            <a:off x="15489859" y="-2672648"/>
            <a:ext cx="473912" cy="6547784"/>
          </a:xfrm>
          <a:custGeom>
            <a:avLst/>
            <a:gdLst/>
            <a:ahLst/>
            <a:cxnLst/>
            <a:rect l="l" t="t" r="r" b="b"/>
            <a:pathLst>
              <a:path w="473912" h="6547784">
                <a:moveTo>
                  <a:pt x="0" y="0"/>
                </a:moveTo>
                <a:lnTo>
                  <a:pt x="473912" y="0"/>
                </a:lnTo>
                <a:lnTo>
                  <a:pt x="473912" y="6547784"/>
                </a:lnTo>
                <a:lnTo>
                  <a:pt x="0" y="654778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8561" r="-1484579" b="-17123"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6" name="Freeform 6"/>
          <p:cNvSpPr/>
          <p:nvPr/>
        </p:nvSpPr>
        <p:spPr>
          <a:xfrm rot="5400000">
            <a:off x="8872013" y="-2672648"/>
            <a:ext cx="473912" cy="6547784"/>
          </a:xfrm>
          <a:custGeom>
            <a:avLst/>
            <a:gdLst/>
            <a:ahLst/>
            <a:cxnLst/>
            <a:rect l="l" t="t" r="r" b="b"/>
            <a:pathLst>
              <a:path w="473912" h="6547784">
                <a:moveTo>
                  <a:pt x="0" y="0"/>
                </a:moveTo>
                <a:lnTo>
                  <a:pt x="473912" y="0"/>
                </a:lnTo>
                <a:lnTo>
                  <a:pt x="473912" y="6547784"/>
                </a:lnTo>
                <a:lnTo>
                  <a:pt x="0" y="654778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8561" r="-1484579" b="-17123"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7" name="Freeform 7"/>
          <p:cNvSpPr/>
          <p:nvPr/>
        </p:nvSpPr>
        <p:spPr>
          <a:xfrm rot="5400000">
            <a:off x="2324229" y="-2672648"/>
            <a:ext cx="473912" cy="6547784"/>
          </a:xfrm>
          <a:custGeom>
            <a:avLst/>
            <a:gdLst/>
            <a:ahLst/>
            <a:cxnLst/>
            <a:rect l="l" t="t" r="r" b="b"/>
            <a:pathLst>
              <a:path w="473912" h="6547784">
                <a:moveTo>
                  <a:pt x="0" y="0"/>
                </a:moveTo>
                <a:lnTo>
                  <a:pt x="473912" y="0"/>
                </a:lnTo>
                <a:lnTo>
                  <a:pt x="473912" y="6547784"/>
                </a:lnTo>
                <a:lnTo>
                  <a:pt x="0" y="654778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8561" r="-1484579" b="-17123"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8" name="Freeform 8"/>
          <p:cNvSpPr/>
          <p:nvPr/>
        </p:nvSpPr>
        <p:spPr>
          <a:xfrm rot="5400000">
            <a:off x="15489859" y="6573789"/>
            <a:ext cx="473912" cy="6547784"/>
          </a:xfrm>
          <a:custGeom>
            <a:avLst/>
            <a:gdLst/>
            <a:ahLst/>
            <a:cxnLst/>
            <a:rect l="l" t="t" r="r" b="b"/>
            <a:pathLst>
              <a:path w="473912" h="6547784">
                <a:moveTo>
                  <a:pt x="0" y="0"/>
                </a:moveTo>
                <a:lnTo>
                  <a:pt x="473912" y="0"/>
                </a:lnTo>
                <a:lnTo>
                  <a:pt x="473912" y="6547784"/>
                </a:lnTo>
                <a:lnTo>
                  <a:pt x="0" y="654778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8561" r="-1484579" b="-17123"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9" name="Freeform 9"/>
          <p:cNvSpPr/>
          <p:nvPr/>
        </p:nvSpPr>
        <p:spPr>
          <a:xfrm rot="5400000">
            <a:off x="8872013" y="6573789"/>
            <a:ext cx="473912" cy="6547784"/>
          </a:xfrm>
          <a:custGeom>
            <a:avLst/>
            <a:gdLst/>
            <a:ahLst/>
            <a:cxnLst/>
            <a:rect l="l" t="t" r="r" b="b"/>
            <a:pathLst>
              <a:path w="473912" h="6547784">
                <a:moveTo>
                  <a:pt x="0" y="0"/>
                </a:moveTo>
                <a:lnTo>
                  <a:pt x="473912" y="0"/>
                </a:lnTo>
                <a:lnTo>
                  <a:pt x="473912" y="6547784"/>
                </a:lnTo>
                <a:lnTo>
                  <a:pt x="0" y="654778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8561" r="-1484579" b="-17123"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10" name="Freeform 10"/>
          <p:cNvSpPr/>
          <p:nvPr/>
        </p:nvSpPr>
        <p:spPr>
          <a:xfrm rot="5400000">
            <a:off x="2324229" y="6573789"/>
            <a:ext cx="473912" cy="6547784"/>
          </a:xfrm>
          <a:custGeom>
            <a:avLst/>
            <a:gdLst/>
            <a:ahLst/>
            <a:cxnLst/>
            <a:rect l="l" t="t" r="r" b="b"/>
            <a:pathLst>
              <a:path w="473912" h="6547784">
                <a:moveTo>
                  <a:pt x="0" y="0"/>
                </a:moveTo>
                <a:lnTo>
                  <a:pt x="473912" y="0"/>
                </a:lnTo>
                <a:lnTo>
                  <a:pt x="473912" y="6547784"/>
                </a:lnTo>
                <a:lnTo>
                  <a:pt x="0" y="654778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8561" r="-1484579" b="-17123"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11" name="Freeform 11"/>
          <p:cNvSpPr/>
          <p:nvPr/>
        </p:nvSpPr>
        <p:spPr>
          <a:xfrm>
            <a:off x="15504901" y="7048606"/>
            <a:ext cx="2391932" cy="2383234"/>
          </a:xfrm>
          <a:custGeom>
            <a:avLst/>
            <a:gdLst/>
            <a:ahLst/>
            <a:cxnLst/>
            <a:rect l="l" t="t" r="r" b="b"/>
            <a:pathLst>
              <a:path w="2391932" h="2383234">
                <a:moveTo>
                  <a:pt x="0" y="0"/>
                </a:moveTo>
                <a:lnTo>
                  <a:pt x="2391932" y="0"/>
                </a:lnTo>
                <a:lnTo>
                  <a:pt x="2391932" y="2383234"/>
                </a:lnTo>
                <a:lnTo>
                  <a:pt x="0" y="238323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12" name="TextBox 12"/>
          <p:cNvSpPr txBox="1"/>
          <p:nvPr/>
        </p:nvSpPr>
        <p:spPr>
          <a:xfrm>
            <a:off x="5409700" y="1442770"/>
            <a:ext cx="7468599" cy="19251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4112"/>
              </a:lnSpc>
              <a:spcBef>
                <a:spcPct val="0"/>
              </a:spcBef>
            </a:pPr>
            <a:r>
              <a:rPr lang="en-US" sz="10080">
                <a:solidFill>
                  <a:srgbClr val="FFFFFF"/>
                </a:solidFill>
                <a:latin typeface="Program"/>
                <a:ea typeface="Program"/>
                <a:cs typeface="Program"/>
                <a:sym typeface="Program"/>
              </a:rPr>
              <a:t>PROYECTO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417663" y="6932684"/>
            <a:ext cx="9452675" cy="2499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13"/>
              </a:lnSpc>
            </a:pPr>
            <a:r>
              <a:rPr lang="en-US" sz="6680">
                <a:solidFill>
                  <a:srgbClr val="FFFFFF"/>
                </a:solidFill>
                <a:latin typeface="Porcelain"/>
                <a:ea typeface="Porcelain"/>
                <a:cs typeface="Porcelain"/>
                <a:sym typeface="Porcelain"/>
              </a:rPr>
              <a:t>DANIEL GARRIDO</a:t>
            </a:r>
          </a:p>
          <a:p>
            <a:pPr algn="ctr">
              <a:lnSpc>
                <a:spcPts val="6413"/>
              </a:lnSpc>
            </a:pPr>
            <a:r>
              <a:rPr lang="en-US" sz="6680">
                <a:solidFill>
                  <a:srgbClr val="FFFFFF"/>
                </a:solidFill>
                <a:latin typeface="Porcelain"/>
                <a:ea typeface="Porcelain"/>
                <a:cs typeface="Porcelain"/>
                <a:sym typeface="Porcelain"/>
              </a:rPr>
              <a:t>VANESSA LOPEZ</a:t>
            </a:r>
          </a:p>
          <a:p>
            <a:pPr marL="0" lvl="0" indent="0" algn="ctr">
              <a:lnSpc>
                <a:spcPts val="6413"/>
              </a:lnSpc>
            </a:pPr>
            <a:r>
              <a:rPr lang="en-US" sz="6680">
                <a:solidFill>
                  <a:srgbClr val="FFFFFF"/>
                </a:solidFill>
                <a:latin typeface="Porcelain"/>
                <a:ea typeface="Porcelain"/>
                <a:cs typeface="Porcelain"/>
                <a:sym typeface="Porcelain"/>
              </a:rPr>
              <a:t>JUAN ZUBIAGA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3" name="Freeform 3"/>
          <p:cNvSpPr/>
          <p:nvPr/>
        </p:nvSpPr>
        <p:spPr>
          <a:xfrm>
            <a:off x="194094" y="150962"/>
            <a:ext cx="3187942" cy="3153165"/>
          </a:xfrm>
          <a:custGeom>
            <a:avLst/>
            <a:gdLst/>
            <a:ahLst/>
            <a:cxnLst/>
            <a:rect l="l" t="t" r="r" b="b"/>
            <a:pathLst>
              <a:path w="3187942" h="3153165">
                <a:moveTo>
                  <a:pt x="0" y="0"/>
                </a:moveTo>
                <a:lnTo>
                  <a:pt x="3187943" y="0"/>
                </a:lnTo>
                <a:lnTo>
                  <a:pt x="3187943" y="3153165"/>
                </a:lnTo>
                <a:lnTo>
                  <a:pt x="0" y="315316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4" name="TextBox 4"/>
          <p:cNvSpPr txBox="1"/>
          <p:nvPr/>
        </p:nvSpPr>
        <p:spPr>
          <a:xfrm>
            <a:off x="6019800" y="454025"/>
            <a:ext cx="5296430" cy="16414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2846"/>
              </a:lnSpc>
            </a:pPr>
            <a:r>
              <a:rPr lang="en-US" sz="14598" dirty="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PASOS</a:t>
            </a:r>
          </a:p>
        </p:txBody>
      </p:sp>
      <p:sp>
        <p:nvSpPr>
          <p:cNvPr id="5" name="Freeform 5"/>
          <p:cNvSpPr/>
          <p:nvPr/>
        </p:nvSpPr>
        <p:spPr>
          <a:xfrm>
            <a:off x="13423148" y="6982741"/>
            <a:ext cx="3836152" cy="2420263"/>
          </a:xfrm>
          <a:custGeom>
            <a:avLst/>
            <a:gdLst/>
            <a:ahLst/>
            <a:cxnLst/>
            <a:rect l="l" t="t" r="r" b="b"/>
            <a:pathLst>
              <a:path w="3836152" h="2420263">
                <a:moveTo>
                  <a:pt x="0" y="0"/>
                </a:moveTo>
                <a:lnTo>
                  <a:pt x="3836152" y="0"/>
                </a:lnTo>
                <a:lnTo>
                  <a:pt x="3836152" y="2420263"/>
                </a:lnTo>
                <a:lnTo>
                  <a:pt x="0" y="242026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6" name="TextBox 6"/>
          <p:cNvSpPr txBox="1"/>
          <p:nvPr/>
        </p:nvSpPr>
        <p:spPr>
          <a:xfrm>
            <a:off x="0" y="9048750"/>
            <a:ext cx="2939906" cy="17654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4444"/>
              </a:lnSpc>
              <a:spcBef>
                <a:spcPct val="0"/>
              </a:spcBef>
            </a:pPr>
            <a:r>
              <a:rPr lang="en-US" sz="10317">
                <a:solidFill>
                  <a:srgbClr val="037476"/>
                </a:solidFill>
                <a:latin typeface="AC Fifindrel"/>
                <a:ea typeface="AC Fifindrel"/>
                <a:cs typeface="AC Fifindrel"/>
                <a:sym typeface="AC Fifindrel"/>
              </a:rPr>
              <a:t>01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2260511"/>
            <a:ext cx="13478945" cy="87123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964"/>
              </a:lnSpc>
            </a:pPr>
            <a:r>
              <a:rPr lang="en-US" sz="6835">
                <a:solidFill>
                  <a:srgbClr val="FFFEF4"/>
                </a:solidFill>
                <a:latin typeface="Porcelain"/>
                <a:ea typeface="Porcelain"/>
                <a:cs typeface="Porcelain"/>
                <a:sym typeface="Porcelain"/>
              </a:rPr>
              <a:t>1– PLANIFICACIÓN DE TABLAS Y RELACIONES</a:t>
            </a:r>
          </a:p>
          <a:p>
            <a:pPr algn="just">
              <a:lnSpc>
                <a:spcPts val="1160"/>
              </a:lnSpc>
            </a:pPr>
            <a:endParaRPr lang="en-US" sz="6835">
              <a:solidFill>
                <a:srgbClr val="FFFEF4"/>
              </a:solidFill>
              <a:latin typeface="Porcelain"/>
              <a:ea typeface="Porcelain"/>
              <a:cs typeface="Porcelain"/>
              <a:sym typeface="Porcelain"/>
            </a:endParaRPr>
          </a:p>
          <a:p>
            <a:pPr algn="just">
              <a:lnSpc>
                <a:spcPts val="2319"/>
              </a:lnSpc>
            </a:pPr>
            <a:endParaRPr lang="en-US" sz="6835">
              <a:solidFill>
                <a:srgbClr val="FFFEF4"/>
              </a:solidFill>
              <a:latin typeface="Porcelain"/>
              <a:ea typeface="Porcelain"/>
              <a:cs typeface="Porcelain"/>
              <a:sym typeface="Porcelain"/>
            </a:endParaRPr>
          </a:p>
          <a:p>
            <a:pPr algn="just">
              <a:lnSpc>
                <a:spcPts val="3964"/>
              </a:lnSpc>
            </a:pPr>
            <a:r>
              <a:rPr lang="en-US" sz="6835">
                <a:solidFill>
                  <a:srgbClr val="FFFEF4"/>
                </a:solidFill>
                <a:latin typeface="Porcelain"/>
                <a:ea typeface="Porcelain"/>
                <a:cs typeface="Porcelain"/>
                <a:sym typeface="Porcelain"/>
              </a:rPr>
              <a:t>2– CREACIÓN DE TABLAS EN SQL </a:t>
            </a:r>
          </a:p>
          <a:p>
            <a:pPr algn="just">
              <a:lnSpc>
                <a:spcPts val="3964"/>
              </a:lnSpc>
            </a:pPr>
            <a:endParaRPr lang="en-US" sz="6835">
              <a:solidFill>
                <a:srgbClr val="FFFEF4"/>
              </a:solidFill>
              <a:latin typeface="Porcelain"/>
              <a:ea typeface="Porcelain"/>
              <a:cs typeface="Porcelain"/>
              <a:sym typeface="Porcelain"/>
            </a:endParaRPr>
          </a:p>
          <a:p>
            <a:pPr algn="just">
              <a:lnSpc>
                <a:spcPts val="3964"/>
              </a:lnSpc>
            </a:pPr>
            <a:r>
              <a:rPr lang="en-US" sz="6835">
                <a:solidFill>
                  <a:srgbClr val="FFFEF4"/>
                </a:solidFill>
                <a:latin typeface="Porcelain"/>
                <a:ea typeface="Porcelain"/>
                <a:cs typeface="Porcelain"/>
                <a:sym typeface="Porcelain"/>
              </a:rPr>
              <a:t>3– TRATAMIENTO DE DATOS EN PYTHON</a:t>
            </a:r>
          </a:p>
          <a:p>
            <a:pPr algn="just">
              <a:lnSpc>
                <a:spcPts val="2298"/>
              </a:lnSpc>
            </a:pPr>
            <a:endParaRPr lang="en-US" sz="6835">
              <a:solidFill>
                <a:srgbClr val="FFFEF4"/>
              </a:solidFill>
              <a:latin typeface="Porcelain"/>
              <a:ea typeface="Porcelain"/>
              <a:cs typeface="Porcelain"/>
              <a:sym typeface="Porcelain"/>
            </a:endParaRPr>
          </a:p>
          <a:p>
            <a:pPr marL="1475770" lvl="1" indent="-737885" algn="just">
              <a:lnSpc>
                <a:spcPts val="3964"/>
              </a:lnSpc>
              <a:buFont typeface="Arial"/>
              <a:buChar char="•"/>
            </a:pPr>
            <a:r>
              <a:rPr lang="en-US" sz="6835">
                <a:solidFill>
                  <a:srgbClr val="FFFEF4"/>
                </a:solidFill>
                <a:latin typeface="Porcelain"/>
                <a:ea typeface="Porcelain"/>
                <a:cs typeface="Porcelain"/>
                <a:sym typeface="Porcelain"/>
              </a:rPr>
              <a:t>CREACIÓN DE DATAFRAMES</a:t>
            </a:r>
          </a:p>
          <a:p>
            <a:pPr algn="just">
              <a:lnSpc>
                <a:spcPts val="2298"/>
              </a:lnSpc>
            </a:pPr>
            <a:endParaRPr lang="en-US" sz="6835">
              <a:solidFill>
                <a:srgbClr val="FFFEF4"/>
              </a:solidFill>
              <a:latin typeface="Porcelain"/>
              <a:ea typeface="Porcelain"/>
              <a:cs typeface="Porcelain"/>
              <a:sym typeface="Porcelain"/>
            </a:endParaRPr>
          </a:p>
          <a:p>
            <a:pPr marL="1475770" lvl="1" indent="-737885" algn="just">
              <a:lnSpc>
                <a:spcPts val="3964"/>
              </a:lnSpc>
              <a:buFont typeface="Arial"/>
              <a:buChar char="•"/>
            </a:pPr>
            <a:r>
              <a:rPr lang="en-US" sz="6835">
                <a:solidFill>
                  <a:srgbClr val="FFFEF4"/>
                </a:solidFill>
                <a:latin typeface="Porcelain"/>
                <a:ea typeface="Porcelain"/>
                <a:cs typeface="Porcelain"/>
                <a:sym typeface="Porcelain"/>
              </a:rPr>
              <a:t>CONVERSIÓN A CSV</a:t>
            </a:r>
          </a:p>
          <a:p>
            <a:pPr algn="just">
              <a:lnSpc>
                <a:spcPts val="3964"/>
              </a:lnSpc>
            </a:pPr>
            <a:endParaRPr lang="en-US" sz="6835">
              <a:solidFill>
                <a:srgbClr val="FFFEF4"/>
              </a:solidFill>
              <a:latin typeface="Porcelain"/>
              <a:ea typeface="Porcelain"/>
              <a:cs typeface="Porcelain"/>
              <a:sym typeface="Porcelain"/>
            </a:endParaRPr>
          </a:p>
          <a:p>
            <a:pPr algn="just">
              <a:lnSpc>
                <a:spcPts val="3964"/>
              </a:lnSpc>
            </a:pPr>
            <a:r>
              <a:rPr lang="en-US" sz="6835">
                <a:solidFill>
                  <a:srgbClr val="FFFEF4"/>
                </a:solidFill>
                <a:latin typeface="Porcelain"/>
                <a:ea typeface="Porcelain"/>
                <a:cs typeface="Porcelain"/>
                <a:sym typeface="Porcelain"/>
              </a:rPr>
              <a:t>4– VINCULACIÓN CON BB.DD. EN EL SERVIDOR:</a:t>
            </a:r>
          </a:p>
          <a:p>
            <a:pPr algn="just">
              <a:lnSpc>
                <a:spcPts val="2298"/>
              </a:lnSpc>
            </a:pPr>
            <a:endParaRPr lang="en-US" sz="6835">
              <a:solidFill>
                <a:srgbClr val="FFFEF4"/>
              </a:solidFill>
              <a:latin typeface="Porcelain"/>
              <a:ea typeface="Porcelain"/>
              <a:cs typeface="Porcelain"/>
              <a:sym typeface="Porcelain"/>
            </a:endParaRPr>
          </a:p>
          <a:p>
            <a:pPr marL="1475770" lvl="1" indent="-737885" algn="just">
              <a:lnSpc>
                <a:spcPts val="3964"/>
              </a:lnSpc>
              <a:buFont typeface="Arial"/>
              <a:buChar char="•"/>
            </a:pPr>
            <a:r>
              <a:rPr lang="en-US" sz="6835">
                <a:solidFill>
                  <a:srgbClr val="FFFEF4"/>
                </a:solidFill>
                <a:latin typeface="Porcelain"/>
                <a:ea typeface="Porcelain"/>
                <a:cs typeface="Porcelain"/>
                <a:sym typeface="Porcelain"/>
              </a:rPr>
              <a:t>IMPORTACION DE CSV</a:t>
            </a:r>
          </a:p>
          <a:p>
            <a:pPr algn="just">
              <a:lnSpc>
                <a:spcPts val="2298"/>
              </a:lnSpc>
            </a:pPr>
            <a:endParaRPr lang="en-US" sz="6835">
              <a:solidFill>
                <a:srgbClr val="FFFEF4"/>
              </a:solidFill>
              <a:latin typeface="Porcelain"/>
              <a:ea typeface="Porcelain"/>
              <a:cs typeface="Porcelain"/>
              <a:sym typeface="Porcelain"/>
            </a:endParaRPr>
          </a:p>
          <a:p>
            <a:pPr marL="1475770" lvl="1" indent="-737885" algn="just">
              <a:lnSpc>
                <a:spcPts val="3964"/>
              </a:lnSpc>
              <a:buFont typeface="Arial"/>
              <a:buChar char="•"/>
            </a:pPr>
            <a:r>
              <a:rPr lang="en-US" sz="6835">
                <a:solidFill>
                  <a:srgbClr val="FFFEF4"/>
                </a:solidFill>
                <a:latin typeface="Porcelain"/>
                <a:ea typeface="Porcelain"/>
                <a:cs typeface="Porcelain"/>
                <a:sym typeface="Porcelain"/>
              </a:rPr>
              <a:t>LIBRERÍA PSYCOPG2</a:t>
            </a:r>
          </a:p>
          <a:p>
            <a:pPr algn="just">
              <a:lnSpc>
                <a:spcPts val="3964"/>
              </a:lnSpc>
            </a:pPr>
            <a:endParaRPr lang="en-US" sz="6835">
              <a:solidFill>
                <a:srgbClr val="FFFEF4"/>
              </a:solidFill>
              <a:latin typeface="Porcelain"/>
              <a:ea typeface="Porcelain"/>
              <a:cs typeface="Porcelain"/>
              <a:sym typeface="Porcelain"/>
            </a:endParaRPr>
          </a:p>
          <a:p>
            <a:pPr algn="just">
              <a:lnSpc>
                <a:spcPts val="3964"/>
              </a:lnSpc>
            </a:pPr>
            <a:r>
              <a:rPr lang="en-US" sz="6835">
                <a:solidFill>
                  <a:srgbClr val="FFFEF4"/>
                </a:solidFill>
                <a:latin typeface="Porcelain"/>
                <a:ea typeface="Porcelain"/>
                <a:cs typeface="Porcelain"/>
                <a:sym typeface="Porcelain"/>
              </a:rPr>
              <a:t>5–CONFIGURACIÓN FINAL Y CARGA EN LA NUBE</a:t>
            </a:r>
          </a:p>
          <a:p>
            <a:pPr algn="just">
              <a:lnSpc>
                <a:spcPts val="4237"/>
              </a:lnSpc>
            </a:pPr>
            <a:endParaRPr lang="en-US" sz="6835">
              <a:solidFill>
                <a:srgbClr val="FFFEF4"/>
              </a:solidFill>
              <a:latin typeface="Porcelain"/>
              <a:ea typeface="Porcelain"/>
              <a:cs typeface="Porcelain"/>
              <a:sym typeface="Porcelain"/>
            </a:endParaRPr>
          </a:p>
          <a:p>
            <a:pPr algn="just">
              <a:lnSpc>
                <a:spcPts val="4237"/>
              </a:lnSpc>
            </a:pPr>
            <a:endParaRPr lang="en-US" sz="6835">
              <a:solidFill>
                <a:srgbClr val="FFFEF4"/>
              </a:solidFill>
              <a:latin typeface="Porcelain"/>
              <a:ea typeface="Porcelain"/>
              <a:cs typeface="Porcelain"/>
              <a:sym typeface="Porcelain"/>
            </a:endParaRPr>
          </a:p>
        </p:txBody>
      </p:sp>
      <p:sp>
        <p:nvSpPr>
          <p:cNvPr id="8" name="Freeform 8"/>
          <p:cNvSpPr/>
          <p:nvPr/>
        </p:nvSpPr>
        <p:spPr>
          <a:xfrm rot="5399999">
            <a:off x="12385956" y="5244182"/>
            <a:ext cx="5710587" cy="1017065"/>
          </a:xfrm>
          <a:custGeom>
            <a:avLst/>
            <a:gdLst/>
            <a:ahLst/>
            <a:cxnLst/>
            <a:rect l="l" t="t" r="r" b="b"/>
            <a:pathLst>
              <a:path w="5710587" h="1017065">
                <a:moveTo>
                  <a:pt x="0" y="0"/>
                </a:moveTo>
                <a:lnTo>
                  <a:pt x="5710586" y="0"/>
                </a:lnTo>
                <a:lnTo>
                  <a:pt x="5710586" y="1017065"/>
                </a:lnTo>
                <a:lnTo>
                  <a:pt x="0" y="101706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9" name="Freeform 9"/>
          <p:cNvSpPr/>
          <p:nvPr/>
        </p:nvSpPr>
        <p:spPr>
          <a:xfrm rot="-2328954">
            <a:off x="12411044" y="2165010"/>
            <a:ext cx="5860360" cy="4146204"/>
          </a:xfrm>
          <a:custGeom>
            <a:avLst/>
            <a:gdLst/>
            <a:ahLst/>
            <a:cxnLst/>
            <a:rect l="l" t="t" r="r" b="b"/>
            <a:pathLst>
              <a:path w="5860360" h="4146204">
                <a:moveTo>
                  <a:pt x="0" y="0"/>
                </a:moveTo>
                <a:lnTo>
                  <a:pt x="5860360" y="0"/>
                </a:lnTo>
                <a:lnTo>
                  <a:pt x="5860360" y="4146205"/>
                </a:lnTo>
                <a:lnTo>
                  <a:pt x="0" y="414620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3" name="Freeform 3"/>
          <p:cNvSpPr/>
          <p:nvPr/>
        </p:nvSpPr>
        <p:spPr>
          <a:xfrm rot="-10800000">
            <a:off x="14951537" y="7133835"/>
            <a:ext cx="3187942" cy="3153165"/>
          </a:xfrm>
          <a:custGeom>
            <a:avLst/>
            <a:gdLst/>
            <a:ahLst/>
            <a:cxnLst/>
            <a:rect l="l" t="t" r="r" b="b"/>
            <a:pathLst>
              <a:path w="3187942" h="3153165">
                <a:moveTo>
                  <a:pt x="0" y="0"/>
                </a:moveTo>
                <a:lnTo>
                  <a:pt x="3187942" y="0"/>
                </a:lnTo>
                <a:lnTo>
                  <a:pt x="3187942" y="3153165"/>
                </a:lnTo>
                <a:lnTo>
                  <a:pt x="0" y="315316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4" name="Freeform 4"/>
          <p:cNvSpPr/>
          <p:nvPr/>
        </p:nvSpPr>
        <p:spPr>
          <a:xfrm>
            <a:off x="1341164" y="1616632"/>
            <a:ext cx="15605672" cy="8153963"/>
          </a:xfrm>
          <a:custGeom>
            <a:avLst/>
            <a:gdLst/>
            <a:ahLst/>
            <a:cxnLst/>
            <a:rect l="l" t="t" r="r" b="b"/>
            <a:pathLst>
              <a:path w="15605672" h="8153963">
                <a:moveTo>
                  <a:pt x="0" y="0"/>
                </a:moveTo>
                <a:lnTo>
                  <a:pt x="15605672" y="0"/>
                </a:lnTo>
                <a:lnTo>
                  <a:pt x="15605672" y="8153963"/>
                </a:lnTo>
                <a:lnTo>
                  <a:pt x="0" y="815396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5" name="Freeform 5"/>
          <p:cNvSpPr/>
          <p:nvPr/>
        </p:nvSpPr>
        <p:spPr>
          <a:xfrm rot="18109262">
            <a:off x="-613511" y="1876449"/>
            <a:ext cx="2551255" cy="1507286"/>
          </a:xfrm>
          <a:custGeom>
            <a:avLst/>
            <a:gdLst/>
            <a:ahLst/>
            <a:cxnLst/>
            <a:rect l="l" t="t" r="r" b="b"/>
            <a:pathLst>
              <a:path w="2551255" h="1507286">
                <a:moveTo>
                  <a:pt x="0" y="0"/>
                </a:moveTo>
                <a:lnTo>
                  <a:pt x="2551254" y="0"/>
                </a:lnTo>
                <a:lnTo>
                  <a:pt x="2551254" y="1507286"/>
                </a:lnTo>
                <a:lnTo>
                  <a:pt x="0" y="150728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6" name="TextBox 6"/>
          <p:cNvSpPr txBox="1"/>
          <p:nvPr/>
        </p:nvSpPr>
        <p:spPr>
          <a:xfrm>
            <a:off x="392799" y="372744"/>
            <a:ext cx="17502402" cy="14928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20"/>
              </a:lnSpc>
            </a:pPr>
            <a:r>
              <a:rPr lang="en-US" sz="11000" dirty="0">
                <a:solidFill>
                  <a:srgbClr val="F2F2F2"/>
                </a:solidFill>
                <a:latin typeface="Impact"/>
                <a:ea typeface="Impact"/>
                <a:cs typeface="Impact"/>
                <a:sym typeface="Impact"/>
              </a:rPr>
              <a:t>DIAGRAMA ENTIDAD-RELACIÓN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0" y="9048750"/>
            <a:ext cx="2939906" cy="17654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4444"/>
              </a:lnSpc>
              <a:spcBef>
                <a:spcPct val="0"/>
              </a:spcBef>
            </a:pPr>
            <a:r>
              <a:rPr lang="en-US" sz="10317">
                <a:solidFill>
                  <a:srgbClr val="037476"/>
                </a:solidFill>
                <a:latin typeface="AC Fifindrel"/>
                <a:ea typeface="AC Fifindrel"/>
                <a:cs typeface="AC Fifindrel"/>
                <a:sym typeface="AC Fifindrel"/>
              </a:rPr>
              <a:t>02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3" name="TextBox 3"/>
          <p:cNvSpPr txBox="1"/>
          <p:nvPr/>
        </p:nvSpPr>
        <p:spPr>
          <a:xfrm>
            <a:off x="788376" y="240165"/>
            <a:ext cx="16711248" cy="1838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000"/>
              </a:lnSpc>
            </a:pPr>
            <a:r>
              <a:rPr lang="en-US" sz="12000">
                <a:solidFill>
                  <a:srgbClr val="F2F2F2"/>
                </a:solidFill>
                <a:latin typeface="Impact"/>
                <a:ea typeface="Impact"/>
                <a:cs typeface="Impact"/>
                <a:sym typeface="Impact"/>
              </a:rPr>
              <a:t>DIAGRAMA DE TABLAS</a:t>
            </a:r>
          </a:p>
        </p:txBody>
      </p:sp>
      <p:sp>
        <p:nvSpPr>
          <p:cNvPr id="4" name="Freeform 4"/>
          <p:cNvSpPr/>
          <p:nvPr/>
        </p:nvSpPr>
        <p:spPr>
          <a:xfrm>
            <a:off x="209191" y="86976"/>
            <a:ext cx="3187942" cy="3153165"/>
          </a:xfrm>
          <a:custGeom>
            <a:avLst/>
            <a:gdLst/>
            <a:ahLst/>
            <a:cxnLst/>
            <a:rect l="l" t="t" r="r" b="b"/>
            <a:pathLst>
              <a:path w="3187942" h="3153165">
                <a:moveTo>
                  <a:pt x="0" y="0"/>
                </a:moveTo>
                <a:lnTo>
                  <a:pt x="3187942" y="0"/>
                </a:lnTo>
                <a:lnTo>
                  <a:pt x="3187942" y="3153165"/>
                </a:lnTo>
                <a:lnTo>
                  <a:pt x="0" y="315316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5" name="Freeform 5"/>
          <p:cNvSpPr/>
          <p:nvPr/>
        </p:nvSpPr>
        <p:spPr>
          <a:xfrm>
            <a:off x="13814434" y="7414914"/>
            <a:ext cx="3836152" cy="2420263"/>
          </a:xfrm>
          <a:custGeom>
            <a:avLst/>
            <a:gdLst/>
            <a:ahLst/>
            <a:cxnLst/>
            <a:rect l="l" t="t" r="r" b="b"/>
            <a:pathLst>
              <a:path w="3836152" h="2420263">
                <a:moveTo>
                  <a:pt x="0" y="0"/>
                </a:moveTo>
                <a:lnTo>
                  <a:pt x="3836152" y="0"/>
                </a:lnTo>
                <a:lnTo>
                  <a:pt x="3836152" y="2420264"/>
                </a:lnTo>
                <a:lnTo>
                  <a:pt x="0" y="242026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6" name="Freeform 6"/>
          <p:cNvSpPr/>
          <p:nvPr/>
        </p:nvSpPr>
        <p:spPr>
          <a:xfrm>
            <a:off x="2018805" y="1663559"/>
            <a:ext cx="14250390" cy="8229600"/>
          </a:xfrm>
          <a:custGeom>
            <a:avLst/>
            <a:gdLst/>
            <a:ahLst/>
            <a:cxnLst/>
            <a:rect l="l" t="t" r="r" b="b"/>
            <a:pathLst>
              <a:path w="14250390" h="8229600">
                <a:moveTo>
                  <a:pt x="0" y="0"/>
                </a:moveTo>
                <a:lnTo>
                  <a:pt x="14250390" y="0"/>
                </a:lnTo>
                <a:lnTo>
                  <a:pt x="1425039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7" name="Freeform 7"/>
          <p:cNvSpPr/>
          <p:nvPr/>
        </p:nvSpPr>
        <p:spPr>
          <a:xfrm rot="7452168">
            <a:off x="15434715" y="893879"/>
            <a:ext cx="4129818" cy="4114800"/>
          </a:xfrm>
          <a:custGeom>
            <a:avLst/>
            <a:gdLst/>
            <a:ahLst/>
            <a:cxnLst/>
            <a:rect l="l" t="t" r="r" b="b"/>
            <a:pathLst>
              <a:path w="4129818" h="4114800">
                <a:moveTo>
                  <a:pt x="0" y="0"/>
                </a:moveTo>
                <a:lnTo>
                  <a:pt x="4129818" y="0"/>
                </a:lnTo>
                <a:lnTo>
                  <a:pt x="412981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8" name="TextBox 8"/>
          <p:cNvSpPr txBox="1"/>
          <p:nvPr/>
        </p:nvSpPr>
        <p:spPr>
          <a:xfrm>
            <a:off x="0" y="9048750"/>
            <a:ext cx="2939906" cy="17654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4444"/>
              </a:lnSpc>
              <a:spcBef>
                <a:spcPct val="0"/>
              </a:spcBef>
            </a:pPr>
            <a:r>
              <a:rPr lang="en-US" sz="10317">
                <a:solidFill>
                  <a:srgbClr val="037476"/>
                </a:solidFill>
                <a:latin typeface="AC Fifindrel"/>
                <a:ea typeface="AC Fifindrel"/>
                <a:cs typeface="AC Fifindrel"/>
                <a:sym typeface="AC Fifindrel"/>
              </a:rPr>
              <a:t>03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3" name="Freeform 3"/>
          <p:cNvSpPr/>
          <p:nvPr/>
        </p:nvSpPr>
        <p:spPr>
          <a:xfrm>
            <a:off x="211067" y="141725"/>
            <a:ext cx="3187942" cy="3153165"/>
          </a:xfrm>
          <a:custGeom>
            <a:avLst/>
            <a:gdLst/>
            <a:ahLst/>
            <a:cxnLst/>
            <a:rect l="l" t="t" r="r" b="b"/>
            <a:pathLst>
              <a:path w="3187942" h="3153165">
                <a:moveTo>
                  <a:pt x="0" y="0"/>
                </a:moveTo>
                <a:lnTo>
                  <a:pt x="3187942" y="0"/>
                </a:lnTo>
                <a:lnTo>
                  <a:pt x="3187942" y="3153164"/>
                </a:lnTo>
                <a:lnTo>
                  <a:pt x="0" y="315316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4" name="Freeform 4"/>
          <p:cNvSpPr/>
          <p:nvPr/>
        </p:nvSpPr>
        <p:spPr>
          <a:xfrm>
            <a:off x="3838267" y="0"/>
            <a:ext cx="9956802" cy="1773323"/>
          </a:xfrm>
          <a:custGeom>
            <a:avLst/>
            <a:gdLst/>
            <a:ahLst/>
            <a:cxnLst/>
            <a:rect l="l" t="t" r="r" b="b"/>
            <a:pathLst>
              <a:path w="9956802" h="1773323">
                <a:moveTo>
                  <a:pt x="0" y="0"/>
                </a:moveTo>
                <a:lnTo>
                  <a:pt x="9956803" y="0"/>
                </a:lnTo>
                <a:lnTo>
                  <a:pt x="9956803" y="1773323"/>
                </a:lnTo>
                <a:lnTo>
                  <a:pt x="0" y="177332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5" name="Freeform 5"/>
          <p:cNvSpPr/>
          <p:nvPr/>
        </p:nvSpPr>
        <p:spPr>
          <a:xfrm rot="3198479">
            <a:off x="15970188" y="6162323"/>
            <a:ext cx="577605" cy="6547784"/>
          </a:xfrm>
          <a:custGeom>
            <a:avLst/>
            <a:gdLst/>
            <a:ahLst/>
            <a:cxnLst/>
            <a:rect l="l" t="t" r="r" b="b"/>
            <a:pathLst>
              <a:path w="577605" h="6547784">
                <a:moveTo>
                  <a:pt x="0" y="0"/>
                </a:moveTo>
                <a:lnTo>
                  <a:pt x="577605" y="0"/>
                </a:lnTo>
                <a:lnTo>
                  <a:pt x="577605" y="6547784"/>
                </a:lnTo>
                <a:lnTo>
                  <a:pt x="0" y="654778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8561" r="-1200111" b="-17123"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6" name="Freeform 6"/>
          <p:cNvSpPr/>
          <p:nvPr/>
        </p:nvSpPr>
        <p:spPr>
          <a:xfrm>
            <a:off x="7687419" y="6442888"/>
            <a:ext cx="9571881" cy="3293901"/>
          </a:xfrm>
          <a:custGeom>
            <a:avLst/>
            <a:gdLst/>
            <a:ahLst/>
            <a:cxnLst/>
            <a:rect l="l" t="t" r="r" b="b"/>
            <a:pathLst>
              <a:path w="9571881" h="3293901">
                <a:moveTo>
                  <a:pt x="0" y="0"/>
                </a:moveTo>
                <a:lnTo>
                  <a:pt x="9571881" y="0"/>
                </a:lnTo>
                <a:lnTo>
                  <a:pt x="9571881" y="3293901"/>
                </a:lnTo>
                <a:lnTo>
                  <a:pt x="0" y="329390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7" name="Freeform 7"/>
          <p:cNvSpPr/>
          <p:nvPr/>
        </p:nvSpPr>
        <p:spPr>
          <a:xfrm>
            <a:off x="1028700" y="2221144"/>
            <a:ext cx="5595906" cy="5175161"/>
          </a:xfrm>
          <a:custGeom>
            <a:avLst/>
            <a:gdLst/>
            <a:ahLst/>
            <a:cxnLst/>
            <a:rect l="l" t="t" r="r" b="b"/>
            <a:pathLst>
              <a:path w="5595906" h="5175161">
                <a:moveTo>
                  <a:pt x="0" y="0"/>
                </a:moveTo>
                <a:lnTo>
                  <a:pt x="5595906" y="0"/>
                </a:lnTo>
                <a:lnTo>
                  <a:pt x="5595906" y="5175161"/>
                </a:lnTo>
                <a:lnTo>
                  <a:pt x="0" y="517516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8" name="Freeform 8"/>
          <p:cNvSpPr/>
          <p:nvPr/>
        </p:nvSpPr>
        <p:spPr>
          <a:xfrm>
            <a:off x="8816668" y="2221144"/>
            <a:ext cx="6728889" cy="3774068"/>
          </a:xfrm>
          <a:custGeom>
            <a:avLst/>
            <a:gdLst/>
            <a:ahLst/>
            <a:cxnLst/>
            <a:rect l="l" t="t" r="r" b="b"/>
            <a:pathLst>
              <a:path w="6728889" h="3774068">
                <a:moveTo>
                  <a:pt x="0" y="0"/>
                </a:moveTo>
                <a:lnTo>
                  <a:pt x="6728889" y="0"/>
                </a:lnTo>
                <a:lnTo>
                  <a:pt x="6728889" y="3774069"/>
                </a:lnTo>
                <a:lnTo>
                  <a:pt x="0" y="377406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9518" b="-45990"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9" name="TextBox 9"/>
          <p:cNvSpPr txBox="1"/>
          <p:nvPr/>
        </p:nvSpPr>
        <p:spPr>
          <a:xfrm>
            <a:off x="1162050" y="277341"/>
            <a:ext cx="15963899" cy="18081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4100"/>
              </a:lnSpc>
            </a:pPr>
            <a:r>
              <a:rPr lang="en-US" sz="14100" dirty="0">
                <a:solidFill>
                  <a:srgbClr val="F2F2F2"/>
                </a:solidFill>
                <a:latin typeface="Impact"/>
                <a:ea typeface="Impact"/>
                <a:cs typeface="Impact"/>
                <a:sym typeface="Impact"/>
              </a:rPr>
              <a:t>QUERIES DE CREACIÓN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0" y="9048750"/>
            <a:ext cx="2939906" cy="17654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4444"/>
              </a:lnSpc>
              <a:spcBef>
                <a:spcPct val="0"/>
              </a:spcBef>
            </a:pPr>
            <a:r>
              <a:rPr lang="en-US" sz="10317">
                <a:solidFill>
                  <a:srgbClr val="037476"/>
                </a:solidFill>
                <a:latin typeface="AC Fifindrel"/>
                <a:ea typeface="AC Fifindrel"/>
                <a:cs typeface="AC Fifindrel"/>
                <a:sym typeface="AC Fifindrel"/>
              </a:rPr>
              <a:t>04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3" name="Freeform 3"/>
          <p:cNvSpPr/>
          <p:nvPr/>
        </p:nvSpPr>
        <p:spPr>
          <a:xfrm>
            <a:off x="0" y="-47625"/>
            <a:ext cx="3187942" cy="3153165"/>
          </a:xfrm>
          <a:custGeom>
            <a:avLst/>
            <a:gdLst/>
            <a:ahLst/>
            <a:cxnLst/>
            <a:rect l="l" t="t" r="r" b="b"/>
            <a:pathLst>
              <a:path w="3187942" h="3153165">
                <a:moveTo>
                  <a:pt x="0" y="0"/>
                </a:moveTo>
                <a:lnTo>
                  <a:pt x="3187942" y="0"/>
                </a:lnTo>
                <a:lnTo>
                  <a:pt x="3187942" y="3153165"/>
                </a:lnTo>
                <a:lnTo>
                  <a:pt x="0" y="315316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4" name="Freeform 4"/>
          <p:cNvSpPr/>
          <p:nvPr/>
        </p:nvSpPr>
        <p:spPr>
          <a:xfrm>
            <a:off x="14136823" y="7629722"/>
            <a:ext cx="3836152" cy="2420263"/>
          </a:xfrm>
          <a:custGeom>
            <a:avLst/>
            <a:gdLst/>
            <a:ahLst/>
            <a:cxnLst/>
            <a:rect l="l" t="t" r="r" b="b"/>
            <a:pathLst>
              <a:path w="3836152" h="2420263">
                <a:moveTo>
                  <a:pt x="0" y="0"/>
                </a:moveTo>
                <a:lnTo>
                  <a:pt x="3836152" y="0"/>
                </a:lnTo>
                <a:lnTo>
                  <a:pt x="3836152" y="2420263"/>
                </a:lnTo>
                <a:lnTo>
                  <a:pt x="0" y="242026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5" name="Freeform 5"/>
          <p:cNvSpPr/>
          <p:nvPr/>
        </p:nvSpPr>
        <p:spPr>
          <a:xfrm>
            <a:off x="7996950" y="7953192"/>
            <a:ext cx="9956802" cy="1773323"/>
          </a:xfrm>
          <a:custGeom>
            <a:avLst/>
            <a:gdLst/>
            <a:ahLst/>
            <a:cxnLst/>
            <a:rect l="l" t="t" r="r" b="b"/>
            <a:pathLst>
              <a:path w="9956802" h="1773323">
                <a:moveTo>
                  <a:pt x="0" y="0"/>
                </a:moveTo>
                <a:lnTo>
                  <a:pt x="9956802" y="0"/>
                </a:lnTo>
                <a:lnTo>
                  <a:pt x="9956802" y="1773323"/>
                </a:lnTo>
                <a:lnTo>
                  <a:pt x="0" y="177332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6" name="TextBox 6"/>
          <p:cNvSpPr txBox="1"/>
          <p:nvPr/>
        </p:nvSpPr>
        <p:spPr>
          <a:xfrm>
            <a:off x="1028700" y="296897"/>
            <a:ext cx="18173700" cy="18081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4100"/>
              </a:lnSpc>
            </a:pPr>
            <a:r>
              <a:rPr lang="en-US" sz="14100" dirty="0">
                <a:solidFill>
                  <a:srgbClr val="F2F2F2"/>
                </a:solidFill>
                <a:latin typeface="Impact"/>
                <a:ea typeface="Impact"/>
                <a:cs typeface="Impact"/>
                <a:sym typeface="Impact"/>
              </a:rPr>
              <a:t>CONSULTAS Y BÚSQUEDAS</a:t>
            </a:r>
          </a:p>
        </p:txBody>
      </p:sp>
      <p:sp>
        <p:nvSpPr>
          <p:cNvPr id="7" name="Freeform 7"/>
          <p:cNvSpPr/>
          <p:nvPr/>
        </p:nvSpPr>
        <p:spPr>
          <a:xfrm>
            <a:off x="585134" y="2126416"/>
            <a:ext cx="6846539" cy="2886129"/>
          </a:xfrm>
          <a:custGeom>
            <a:avLst/>
            <a:gdLst/>
            <a:ahLst/>
            <a:cxnLst/>
            <a:rect l="l" t="t" r="r" b="b"/>
            <a:pathLst>
              <a:path w="6846539" h="2886129">
                <a:moveTo>
                  <a:pt x="0" y="0"/>
                </a:moveTo>
                <a:lnTo>
                  <a:pt x="6846539" y="0"/>
                </a:lnTo>
                <a:lnTo>
                  <a:pt x="6846539" y="2886129"/>
                </a:lnTo>
                <a:lnTo>
                  <a:pt x="0" y="288612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8" name="Freeform 8"/>
          <p:cNvSpPr/>
          <p:nvPr/>
        </p:nvSpPr>
        <p:spPr>
          <a:xfrm>
            <a:off x="585134" y="5003020"/>
            <a:ext cx="6846539" cy="3890513"/>
          </a:xfrm>
          <a:custGeom>
            <a:avLst/>
            <a:gdLst/>
            <a:ahLst/>
            <a:cxnLst/>
            <a:rect l="l" t="t" r="r" b="b"/>
            <a:pathLst>
              <a:path w="6846539" h="3890513">
                <a:moveTo>
                  <a:pt x="0" y="0"/>
                </a:moveTo>
                <a:lnTo>
                  <a:pt x="6846539" y="0"/>
                </a:lnTo>
                <a:lnTo>
                  <a:pt x="6846539" y="3890513"/>
                </a:lnTo>
                <a:lnTo>
                  <a:pt x="0" y="389051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9" name="Freeform 9"/>
          <p:cNvSpPr/>
          <p:nvPr/>
        </p:nvSpPr>
        <p:spPr>
          <a:xfrm>
            <a:off x="8400307" y="3105540"/>
            <a:ext cx="9150087" cy="4632231"/>
          </a:xfrm>
          <a:custGeom>
            <a:avLst/>
            <a:gdLst/>
            <a:ahLst/>
            <a:cxnLst/>
            <a:rect l="l" t="t" r="r" b="b"/>
            <a:pathLst>
              <a:path w="9150087" h="4632231">
                <a:moveTo>
                  <a:pt x="0" y="0"/>
                </a:moveTo>
                <a:lnTo>
                  <a:pt x="9150087" y="0"/>
                </a:lnTo>
                <a:lnTo>
                  <a:pt x="9150087" y="4632231"/>
                </a:lnTo>
                <a:lnTo>
                  <a:pt x="0" y="4632231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10" name="TextBox 10"/>
          <p:cNvSpPr txBox="1"/>
          <p:nvPr/>
        </p:nvSpPr>
        <p:spPr>
          <a:xfrm>
            <a:off x="0" y="9048750"/>
            <a:ext cx="1193057" cy="17654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4444"/>
              </a:lnSpc>
              <a:spcBef>
                <a:spcPct val="0"/>
              </a:spcBef>
            </a:pPr>
            <a:r>
              <a:rPr lang="en-US" sz="10317">
                <a:solidFill>
                  <a:srgbClr val="037476"/>
                </a:solidFill>
                <a:latin typeface="AC Fifindrel"/>
                <a:ea typeface="AC Fifindrel"/>
                <a:cs typeface="AC Fifindrel"/>
                <a:sym typeface="AC Fifindrel"/>
              </a:rPr>
              <a:t>04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3" name="TextBox 3"/>
          <p:cNvSpPr txBox="1"/>
          <p:nvPr/>
        </p:nvSpPr>
        <p:spPr>
          <a:xfrm>
            <a:off x="2588486" y="168571"/>
            <a:ext cx="14275680" cy="21544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6820"/>
              </a:lnSpc>
            </a:pPr>
            <a:r>
              <a:rPr lang="en-US" sz="16820" dirty="0">
                <a:solidFill>
                  <a:srgbClr val="F2F2F2"/>
                </a:solidFill>
                <a:latin typeface="Impact"/>
                <a:ea typeface="Impact"/>
                <a:cs typeface="Impact"/>
                <a:sym typeface="Impact"/>
              </a:rPr>
              <a:t>ESCALABILIDAD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44813" y="8521534"/>
            <a:ext cx="1257755" cy="17654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4444"/>
              </a:lnSpc>
              <a:spcBef>
                <a:spcPct val="0"/>
              </a:spcBef>
            </a:pPr>
            <a:r>
              <a:rPr lang="en-US" sz="10317">
                <a:solidFill>
                  <a:srgbClr val="037476"/>
                </a:solidFill>
                <a:latin typeface="AC Fifindrel"/>
                <a:ea typeface="AC Fifindrel"/>
                <a:cs typeface="AC Fifindrel"/>
                <a:sym typeface="AC Fifindrel"/>
              </a:rPr>
              <a:t>05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97747" y="2483111"/>
            <a:ext cx="17692505" cy="43693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817"/>
              </a:lnSpc>
            </a:pPr>
            <a:r>
              <a:rPr lang="en-US" sz="3601" dirty="0">
                <a:solidFill>
                  <a:srgbClr val="FFFEF4"/>
                </a:solidFill>
                <a:latin typeface="Bobby Jones Condensed Soft"/>
                <a:ea typeface="Bobby Jones Condensed Soft"/>
                <a:cs typeface="Bobby Jones Condensed Soft"/>
                <a:sym typeface="Bobby Jones Condensed Soft"/>
              </a:rPr>
              <a:t>I</a:t>
            </a:r>
            <a:r>
              <a:rPr lang="en-US" sz="3601" u="sng" dirty="0">
                <a:solidFill>
                  <a:srgbClr val="FFFEF4"/>
                </a:solidFill>
                <a:latin typeface="Bobby Jones Condensed Soft"/>
                <a:ea typeface="Bobby Jones Condensed Soft"/>
                <a:cs typeface="Bobby Jones Condensed Soft"/>
                <a:sym typeface="Bobby Jones Condensed Soft"/>
              </a:rPr>
              <a:t>NDEPENDENCIA DE LAS TABLAS</a:t>
            </a:r>
            <a:r>
              <a:rPr lang="en-US" sz="3601" dirty="0">
                <a:solidFill>
                  <a:srgbClr val="FFFEF4"/>
                </a:solidFill>
                <a:latin typeface="Bobby Jones Condensed Soft"/>
                <a:ea typeface="Bobby Jones Condensed Soft"/>
                <a:cs typeface="Bobby Jones Condensed Soft"/>
                <a:sym typeface="Bobby Jones Condensed Soft"/>
              </a:rPr>
              <a:t>: CADA ENTIDAD TIENE SU PROPIA TABLA CON RELACIONES BIEN DEFINIDAS. - SE PUEDEN AGREGAR NUEVAS ENTIDADES O REGISTROS SIN ALTERAR LAS EXISTENTES.</a:t>
            </a:r>
          </a:p>
          <a:p>
            <a:pPr algn="just">
              <a:lnSpc>
                <a:spcPts val="2120"/>
              </a:lnSpc>
            </a:pPr>
            <a:endParaRPr lang="en-US" sz="3601" dirty="0">
              <a:solidFill>
                <a:srgbClr val="FFFEF4"/>
              </a:solidFill>
              <a:latin typeface="Bobby Jones Condensed Soft"/>
              <a:ea typeface="Bobby Jones Condensed Soft"/>
              <a:cs typeface="Bobby Jones Condensed Soft"/>
              <a:sym typeface="Bobby Jones Condensed Soft"/>
            </a:endParaRPr>
          </a:p>
          <a:p>
            <a:pPr algn="just">
              <a:lnSpc>
                <a:spcPts val="3817"/>
              </a:lnSpc>
            </a:pPr>
            <a:r>
              <a:rPr lang="en-US" sz="3601" u="sng" dirty="0">
                <a:solidFill>
                  <a:srgbClr val="FFFEF4"/>
                </a:solidFill>
                <a:latin typeface="Bobby Jones Condensed Soft"/>
                <a:ea typeface="Bobby Jones Condensed Soft"/>
                <a:cs typeface="Bobby Jones Condensed Soft"/>
                <a:sym typeface="Bobby Jones Condensed Soft"/>
              </a:rPr>
              <a:t>SOPORTE PARA EXPANSIONES</a:t>
            </a:r>
            <a:r>
              <a:rPr lang="en-US" sz="3601" dirty="0">
                <a:solidFill>
                  <a:srgbClr val="FFFEF4"/>
                </a:solidFill>
                <a:latin typeface="Bobby Jones Condensed Soft"/>
                <a:ea typeface="Bobby Jones Condensed Soft"/>
                <a:cs typeface="Bobby Jones Condensed Soft"/>
                <a:sym typeface="Bobby Jones Condensed Soft"/>
              </a:rPr>
              <a:t>:  </a:t>
            </a:r>
          </a:p>
          <a:p>
            <a:pPr marL="777489" lvl="1" indent="-388745" algn="just">
              <a:lnSpc>
                <a:spcPts val="3817"/>
              </a:lnSpc>
              <a:buFont typeface="Arial"/>
              <a:buChar char="•"/>
            </a:pPr>
            <a:r>
              <a:rPr lang="en-US" sz="3601" dirty="0">
                <a:solidFill>
                  <a:srgbClr val="FFFEF4"/>
                </a:solidFill>
                <a:latin typeface="Bobby Jones Condensed Soft"/>
                <a:ea typeface="Bobby Jones Condensed Soft"/>
                <a:cs typeface="Bobby Jones Condensed Soft"/>
                <a:sym typeface="Bobby Jones Condensed Soft"/>
              </a:rPr>
              <a:t>SE PUEDEN AGREGAR NUEVAS UBICACIONES, CURSOS O ALUMNOS CON UN ID ÚNICO. </a:t>
            </a:r>
          </a:p>
          <a:p>
            <a:pPr marL="777489" lvl="1" indent="-388745" algn="just">
              <a:lnSpc>
                <a:spcPts val="3817"/>
              </a:lnSpc>
              <a:buFont typeface="Arial"/>
              <a:buChar char="•"/>
            </a:pPr>
            <a:r>
              <a:rPr lang="en-US" sz="3601" dirty="0">
                <a:solidFill>
                  <a:srgbClr val="FFFEF4"/>
                </a:solidFill>
                <a:latin typeface="Bobby Jones Condensed Soft"/>
                <a:ea typeface="Bobby Jones Condensed Soft"/>
                <a:cs typeface="Bobby Jones Condensed Soft"/>
                <a:sym typeface="Bobby Jones Condensed Soft"/>
              </a:rPr>
              <a:t>RELACIONAR LOS NUEVOS CURSOS CON UN NUEVO CAMPUS O UNA NUEVA VERTICAL SIMPLEMENTE REQUIERE DEFINIR SU ID EN LA TABLA CORRESPONDIENTE.</a:t>
            </a:r>
          </a:p>
          <a:p>
            <a:pPr algn="just">
              <a:lnSpc>
                <a:spcPts val="2120"/>
              </a:lnSpc>
            </a:pPr>
            <a:endParaRPr lang="en-US" sz="3601" dirty="0">
              <a:solidFill>
                <a:srgbClr val="FFFEF4"/>
              </a:solidFill>
              <a:latin typeface="Bobby Jones Condensed Soft"/>
              <a:ea typeface="Bobby Jones Condensed Soft"/>
              <a:cs typeface="Bobby Jones Condensed Soft"/>
              <a:sym typeface="Bobby Jones Condensed Soft"/>
            </a:endParaRPr>
          </a:p>
          <a:p>
            <a:pPr algn="just">
              <a:lnSpc>
                <a:spcPts val="3817"/>
              </a:lnSpc>
            </a:pPr>
            <a:r>
              <a:rPr lang="en-US" sz="3601" u="sng" dirty="0">
                <a:solidFill>
                  <a:srgbClr val="FFFEF4"/>
                </a:solidFill>
                <a:latin typeface="Bobby Jones Condensed Soft"/>
                <a:ea typeface="Bobby Jones Condensed Soft"/>
                <a:cs typeface="Bobby Jones Condensed Soft"/>
                <a:sym typeface="Bobby Jones Condensed Soft"/>
              </a:rPr>
              <a:t>AISLAMIENTO DE RESPONSABILIDADES:</a:t>
            </a:r>
            <a:r>
              <a:rPr lang="en-US" sz="3601" dirty="0">
                <a:solidFill>
                  <a:srgbClr val="FFFEF4"/>
                </a:solidFill>
                <a:latin typeface="Bobby Jones Condensed Soft"/>
                <a:ea typeface="Bobby Jones Condensed Soft"/>
                <a:cs typeface="Bobby Jones Condensed Soft"/>
                <a:sym typeface="Bobby Jones Condensed Soft"/>
              </a:rPr>
              <a:t> TABLAS INTERMEDIAS COMO PROFESOR_CURSO ASEGURAN QUE SE PUEDAN ESCALAR LAS RELACIONES (UN PROFESOR CON MÚLTIPLES CURSOS O UN CURSO CON VARIOS PROFESORES) SIN ALTERAR LAS TABLAS BASE.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502567" y="7456029"/>
            <a:ext cx="7367064" cy="24071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17"/>
              </a:lnSpc>
            </a:pPr>
            <a:r>
              <a:rPr lang="en-US" sz="3601" u="sng">
                <a:solidFill>
                  <a:srgbClr val="FFFEF4"/>
                </a:solidFill>
                <a:latin typeface="Bobby Jones Condensed Soft"/>
                <a:ea typeface="Bobby Jones Condensed Soft"/>
                <a:cs typeface="Bobby Jones Condensed Soft"/>
                <a:sym typeface="Bobby Jones Condensed Soft"/>
              </a:rPr>
              <a:t>SUPUESTO 1 : UN NUEVO CAMPUS</a:t>
            </a:r>
          </a:p>
          <a:p>
            <a:pPr algn="ctr">
              <a:lnSpc>
                <a:spcPts val="3817"/>
              </a:lnSpc>
            </a:pPr>
            <a:r>
              <a:rPr lang="en-US" sz="3601">
                <a:solidFill>
                  <a:srgbClr val="FFFEF4"/>
                </a:solidFill>
                <a:latin typeface="Bobby Jones Condensed Soft"/>
                <a:ea typeface="Bobby Jones Condensed Soft"/>
                <a:cs typeface="Bobby Jones Condensed Soft"/>
                <a:sym typeface="Bobby Jones Condensed Soft"/>
              </a:rPr>
              <a:t>-NUEVO REGISTRO EN CAMPUS CON</a:t>
            </a:r>
          </a:p>
          <a:p>
            <a:pPr algn="ctr">
              <a:lnSpc>
                <a:spcPts val="3817"/>
              </a:lnSpc>
            </a:pPr>
            <a:r>
              <a:rPr lang="en-US" sz="3601">
                <a:solidFill>
                  <a:srgbClr val="FFFEF4"/>
                </a:solidFill>
                <a:latin typeface="Bobby Jones Condensed Soft"/>
                <a:ea typeface="Bobby Jones Condensed Soft"/>
                <a:cs typeface="Bobby Jones Condensed Soft"/>
                <a:sym typeface="Bobby Jones Condensed Soft"/>
              </a:rPr>
              <a:t>SUS CARACTERÍSTICAS</a:t>
            </a:r>
          </a:p>
          <a:p>
            <a:pPr algn="ctr">
              <a:lnSpc>
                <a:spcPts val="3817"/>
              </a:lnSpc>
            </a:pPr>
            <a:r>
              <a:rPr lang="en-US" sz="3601">
                <a:solidFill>
                  <a:srgbClr val="FFFEF4"/>
                </a:solidFill>
                <a:latin typeface="Bobby Jones Condensed Soft"/>
                <a:ea typeface="Bobby Jones Condensed Soft"/>
                <a:cs typeface="Bobby Jones Condensed Soft"/>
                <a:sym typeface="Bobby Jones Condensed Soft"/>
              </a:rPr>
              <a:t>-ASIGNARLE UNA PROMOCIÓN, AULA Y ALUMNOS, SIN TENER QUE ALTERAR NADA, SOLO AÑADIR.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726326" y="7456029"/>
            <a:ext cx="7796986" cy="19309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17"/>
              </a:lnSpc>
            </a:pPr>
            <a:r>
              <a:rPr lang="en-US" sz="3601" u="sng">
                <a:solidFill>
                  <a:srgbClr val="FFFEF4"/>
                </a:solidFill>
                <a:latin typeface="Bobby Jones Condensed Soft"/>
                <a:ea typeface="Bobby Jones Condensed Soft"/>
                <a:cs typeface="Bobby Jones Condensed Soft"/>
                <a:sym typeface="Bobby Jones Condensed Soft"/>
              </a:rPr>
              <a:t>SUPUESTO 2 : ALUMNO QUE SE VA A MITAD DE CURSO</a:t>
            </a:r>
          </a:p>
          <a:p>
            <a:pPr algn="ctr">
              <a:lnSpc>
                <a:spcPts val="3817"/>
              </a:lnSpc>
            </a:pPr>
            <a:r>
              <a:rPr lang="en-US" sz="3601">
                <a:solidFill>
                  <a:srgbClr val="FFFEF4"/>
                </a:solidFill>
                <a:latin typeface="Bobby Jones Condensed Soft"/>
                <a:ea typeface="Bobby Jones Condensed Soft"/>
                <a:cs typeface="Bobby Jones Condensed Soft"/>
                <a:sym typeface="Bobby Jones Condensed Soft"/>
              </a:rPr>
              <a:t>-SE PODRÍA AÑADIR UNA COLUMNA ‘ESTAD0’ EN ALUMNOS, O SIMPLEMENTE ELIMINAR SUS REGISTROS.</a:t>
            </a:r>
          </a:p>
          <a:p>
            <a:pPr algn="ctr">
              <a:lnSpc>
                <a:spcPts val="3817"/>
              </a:lnSpc>
            </a:pPr>
            <a:r>
              <a:rPr lang="en-US" sz="3601">
                <a:solidFill>
                  <a:srgbClr val="FFFEF4"/>
                </a:solidFill>
                <a:latin typeface="Bobby Jones Condensed Soft"/>
                <a:ea typeface="Bobby Jones Condensed Soft"/>
                <a:cs typeface="Bobby Jones Condensed Soft"/>
                <a:sym typeface="Bobby Jones Condensed Soft"/>
              </a:rPr>
              <a:t>-MINIMO IMPACTO EN LAS DEMÁS TABLAS.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50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714027" y="5794034"/>
            <a:ext cx="10859945" cy="1934174"/>
          </a:xfrm>
          <a:custGeom>
            <a:avLst/>
            <a:gdLst/>
            <a:ahLst/>
            <a:cxnLst/>
            <a:rect l="l" t="t" r="r" b="b"/>
            <a:pathLst>
              <a:path w="10859945" h="1934174">
                <a:moveTo>
                  <a:pt x="0" y="0"/>
                </a:moveTo>
                <a:lnTo>
                  <a:pt x="10859946" y="0"/>
                </a:lnTo>
                <a:lnTo>
                  <a:pt x="10859946" y="1934175"/>
                </a:lnTo>
                <a:lnTo>
                  <a:pt x="0" y="19341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3" name="Freeform 3"/>
          <p:cNvSpPr/>
          <p:nvPr/>
        </p:nvSpPr>
        <p:spPr>
          <a:xfrm>
            <a:off x="194094" y="150962"/>
            <a:ext cx="3187942" cy="3153165"/>
          </a:xfrm>
          <a:custGeom>
            <a:avLst/>
            <a:gdLst/>
            <a:ahLst/>
            <a:cxnLst/>
            <a:rect l="l" t="t" r="r" b="b"/>
            <a:pathLst>
              <a:path w="3187942" h="3153165">
                <a:moveTo>
                  <a:pt x="0" y="0"/>
                </a:moveTo>
                <a:lnTo>
                  <a:pt x="3187943" y="0"/>
                </a:lnTo>
                <a:lnTo>
                  <a:pt x="3187943" y="3153165"/>
                </a:lnTo>
                <a:lnTo>
                  <a:pt x="0" y="31531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4" name="Freeform 4"/>
          <p:cNvSpPr/>
          <p:nvPr/>
        </p:nvSpPr>
        <p:spPr>
          <a:xfrm rot="5400000">
            <a:off x="14967303" y="168351"/>
            <a:ext cx="3187942" cy="3153165"/>
          </a:xfrm>
          <a:custGeom>
            <a:avLst/>
            <a:gdLst/>
            <a:ahLst/>
            <a:cxnLst/>
            <a:rect l="l" t="t" r="r" b="b"/>
            <a:pathLst>
              <a:path w="3187942" h="3153165">
                <a:moveTo>
                  <a:pt x="0" y="0"/>
                </a:moveTo>
                <a:lnTo>
                  <a:pt x="3187942" y="0"/>
                </a:lnTo>
                <a:lnTo>
                  <a:pt x="3187942" y="3153165"/>
                </a:lnTo>
                <a:lnTo>
                  <a:pt x="0" y="31531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5" name="Freeform 5"/>
          <p:cNvSpPr/>
          <p:nvPr/>
        </p:nvSpPr>
        <p:spPr>
          <a:xfrm rot="-5400000">
            <a:off x="-17389" y="7036654"/>
            <a:ext cx="3187942" cy="3153165"/>
          </a:xfrm>
          <a:custGeom>
            <a:avLst/>
            <a:gdLst/>
            <a:ahLst/>
            <a:cxnLst/>
            <a:rect l="l" t="t" r="r" b="b"/>
            <a:pathLst>
              <a:path w="3187942" h="3153165">
                <a:moveTo>
                  <a:pt x="0" y="0"/>
                </a:moveTo>
                <a:lnTo>
                  <a:pt x="3187943" y="0"/>
                </a:lnTo>
                <a:lnTo>
                  <a:pt x="3187943" y="3153164"/>
                </a:lnTo>
                <a:lnTo>
                  <a:pt x="0" y="315316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6" name="Freeform 6"/>
          <p:cNvSpPr/>
          <p:nvPr/>
        </p:nvSpPr>
        <p:spPr>
          <a:xfrm rot="-10800000">
            <a:off x="14949914" y="7133835"/>
            <a:ext cx="3187942" cy="3153165"/>
          </a:xfrm>
          <a:custGeom>
            <a:avLst/>
            <a:gdLst/>
            <a:ahLst/>
            <a:cxnLst/>
            <a:rect l="l" t="t" r="r" b="b"/>
            <a:pathLst>
              <a:path w="3187942" h="3153165">
                <a:moveTo>
                  <a:pt x="0" y="0"/>
                </a:moveTo>
                <a:lnTo>
                  <a:pt x="3187942" y="0"/>
                </a:lnTo>
                <a:lnTo>
                  <a:pt x="3187942" y="3153165"/>
                </a:lnTo>
                <a:lnTo>
                  <a:pt x="0" y="31531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7" name="Freeform 7"/>
          <p:cNvSpPr/>
          <p:nvPr/>
        </p:nvSpPr>
        <p:spPr>
          <a:xfrm>
            <a:off x="9384324" y="532434"/>
            <a:ext cx="3210420" cy="3086260"/>
          </a:xfrm>
          <a:custGeom>
            <a:avLst/>
            <a:gdLst/>
            <a:ahLst/>
            <a:cxnLst/>
            <a:rect l="l" t="t" r="r" b="b"/>
            <a:pathLst>
              <a:path w="3210420" h="3086260">
                <a:moveTo>
                  <a:pt x="0" y="0"/>
                </a:moveTo>
                <a:lnTo>
                  <a:pt x="3210420" y="0"/>
                </a:lnTo>
                <a:lnTo>
                  <a:pt x="3210420" y="3086259"/>
                </a:lnTo>
                <a:lnTo>
                  <a:pt x="0" y="308625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8" name="Freeform 8"/>
          <p:cNvSpPr/>
          <p:nvPr/>
        </p:nvSpPr>
        <p:spPr>
          <a:xfrm>
            <a:off x="5137338" y="294260"/>
            <a:ext cx="3562608" cy="3562608"/>
          </a:xfrm>
          <a:custGeom>
            <a:avLst/>
            <a:gdLst/>
            <a:ahLst/>
            <a:cxnLst/>
            <a:rect l="l" t="t" r="r" b="b"/>
            <a:pathLst>
              <a:path w="3562608" h="3562608">
                <a:moveTo>
                  <a:pt x="0" y="0"/>
                </a:moveTo>
                <a:lnTo>
                  <a:pt x="3562608" y="0"/>
                </a:lnTo>
                <a:lnTo>
                  <a:pt x="3562608" y="3562607"/>
                </a:lnTo>
                <a:lnTo>
                  <a:pt x="0" y="356260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9" name="TextBox 9"/>
          <p:cNvSpPr txBox="1"/>
          <p:nvPr/>
        </p:nvSpPr>
        <p:spPr>
          <a:xfrm>
            <a:off x="-373675" y="3931060"/>
            <a:ext cx="19035348" cy="25648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0000"/>
              </a:lnSpc>
            </a:pPr>
            <a:r>
              <a:rPr lang="en-US" sz="18000" dirty="0">
                <a:solidFill>
                  <a:srgbClr val="F2F2F2"/>
                </a:solidFill>
                <a:latin typeface="Impact"/>
                <a:ea typeface="Impact"/>
                <a:cs typeface="Impact"/>
                <a:sym typeface="Impact"/>
              </a:rPr>
              <a:t>MUCHAS GRACIAS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23205" y="7760767"/>
            <a:ext cx="16441591" cy="17945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919"/>
              </a:lnSpc>
            </a:pPr>
            <a:r>
              <a:rPr lang="en-US" sz="12999">
                <a:solidFill>
                  <a:srgbClr val="01020C"/>
                </a:solidFill>
                <a:latin typeface="Program"/>
                <a:ea typeface="Program"/>
                <a:cs typeface="Program"/>
                <a:sym typeface="Program"/>
              </a:rPr>
              <a:t>¿ALGUNA PREGUNTA?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262</Words>
  <Application>Microsoft Macintosh PowerPoint</Application>
  <PresentationFormat>Personalizado</PresentationFormat>
  <Paragraphs>51</Paragraphs>
  <Slides>8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</vt:i4>
      </vt:variant>
    </vt:vector>
  </HeadingPairs>
  <TitlesOfParts>
    <vt:vector size="16" baseType="lpstr">
      <vt:lpstr>Impact</vt:lpstr>
      <vt:lpstr>Arial</vt:lpstr>
      <vt:lpstr>Porcelain</vt:lpstr>
      <vt:lpstr>Program</vt:lpstr>
      <vt:lpstr>Calibri</vt:lpstr>
      <vt:lpstr>AC Fifindrel</vt:lpstr>
      <vt:lpstr>Bobby Jones Condensed Soft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Green Pink Chalkboard Brainstorm Presentation</dc:title>
  <cp:lastModifiedBy>Juan Zubiaga</cp:lastModifiedBy>
  <cp:revision>2</cp:revision>
  <dcterms:created xsi:type="dcterms:W3CDTF">2006-08-16T00:00:00Z</dcterms:created>
  <dcterms:modified xsi:type="dcterms:W3CDTF">2025-01-24T00:07:50Z</dcterms:modified>
  <dc:identifier>DAGdCdjgsRA</dc:identifier>
</cp:coreProperties>
</file>